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21"/>
  </p:notesMasterIdLst>
  <p:handoutMasterIdLst>
    <p:handoutMasterId r:id="rId22"/>
  </p:handoutMasterIdLst>
  <p:sldIdLst>
    <p:sldId id="350" r:id="rId2"/>
    <p:sldId id="383" r:id="rId3"/>
    <p:sldId id="385" r:id="rId4"/>
    <p:sldId id="384" r:id="rId5"/>
    <p:sldId id="387" r:id="rId6"/>
    <p:sldId id="256" r:id="rId7"/>
    <p:sldId id="403" r:id="rId8"/>
    <p:sldId id="389" r:id="rId9"/>
    <p:sldId id="388" r:id="rId10"/>
    <p:sldId id="390" r:id="rId11"/>
    <p:sldId id="380" r:id="rId12"/>
    <p:sldId id="392" r:id="rId13"/>
    <p:sldId id="393" r:id="rId14"/>
    <p:sldId id="391" r:id="rId15"/>
    <p:sldId id="399" r:id="rId16"/>
    <p:sldId id="400" r:id="rId17"/>
    <p:sldId id="401" r:id="rId18"/>
    <p:sldId id="402" r:id="rId19"/>
    <p:sldId id="267" r:id="rId20"/>
  </p:sldIdLst>
  <p:sldSz cx="9144000" cy="6858000" type="screen4x3"/>
  <p:notesSz cx="6735763" cy="98694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0066"/>
    <a:srgbClr val="003300"/>
    <a:srgbClr val="FF0000"/>
    <a:srgbClr val="005024"/>
    <a:srgbClr val="001A0C"/>
    <a:srgbClr val="07B91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6" autoAdjust="0"/>
    <p:restoredTop sz="94529" autoAdjust="0"/>
  </p:normalViewPr>
  <p:slideViewPr>
    <p:cSldViewPr>
      <p:cViewPr>
        <p:scale>
          <a:sx n="77" d="100"/>
          <a:sy n="77" d="100"/>
        </p:scale>
        <p:origin x="-1182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E98C522-691B-4B20-9E17-C34706D43A43}" type="datetimeFigureOut">
              <a:rPr lang="en-US"/>
              <a:pPr>
                <a:defRPr/>
              </a:pPr>
              <a:t>21-Apr-16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C8BAAD-8CC5-40E1-9B6C-0F782D9E5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7106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739775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9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7888"/>
            <a:ext cx="5389563" cy="444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9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9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B673505-8AFC-4B9F-9907-4908149FCA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4534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B73DC7-DA6A-458D-ADB5-E5B5541EAD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014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B9AAF-794A-4D44-BF37-41151FDA34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787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B0A37-76DD-4572-8DC3-1E2C5CC50B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591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6DA18-C69B-416B-A114-C6698E4DAE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27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46062-863A-485D-BBE2-AB77928E18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072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108CB-C8CD-4D8E-9126-EF8256830E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573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27A124-BEF9-4D6C-85B5-46FA298B1B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320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683A08-B027-47EB-A7FC-002EA437CC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101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269B3-66BB-4572-A770-BA47C00703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657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28234B-D1A2-40B5-ABCC-5CB090DCBA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047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35ABC-0C10-4C7B-BB23-E5C0626735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192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93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093BBAD-3097-4EF5-9F90-CC723C48BF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8153400" cy="1066800"/>
          </a:xfrm>
        </p:spPr>
        <p:txBody>
          <a:bodyPr/>
          <a:lstStyle/>
          <a:p>
            <a:pPr eaLnBrk="1" hangingPunct="1"/>
            <a:r>
              <a:rPr lang="en-US" sz="2400" b="1" smtClean="0">
                <a:solidFill>
                  <a:srgbClr val="0000FF"/>
                </a:solidFill>
                <a:latin typeface="Times New Roman" pitchFamily="18" charset="0"/>
              </a:rPr>
              <a:t>ỦY BAN NHÂN DÂN QUẬN 10</a:t>
            </a:r>
            <a:br>
              <a:rPr lang="en-US" sz="2400" b="1" smtClean="0">
                <a:solidFill>
                  <a:srgbClr val="0000FF"/>
                </a:solidFill>
                <a:latin typeface="Times New Roman" pitchFamily="18" charset="0"/>
              </a:rPr>
            </a:br>
            <a:r>
              <a:rPr lang="en-US" sz="2400" b="1" smtClean="0">
                <a:solidFill>
                  <a:srgbClr val="0000FF"/>
                </a:solidFill>
                <a:latin typeface="Times New Roman" pitchFamily="18" charset="0"/>
              </a:rPr>
              <a:t>PHÒNG GIÁO DỤC VÀ ĐÀO TẠO QUẬN 10</a:t>
            </a:r>
          </a:p>
        </p:txBody>
      </p:sp>
      <p:sp>
        <p:nvSpPr>
          <p:cNvPr id="3075" name="WordArt 9"/>
          <p:cNvSpPr>
            <a:spLocks noChangeArrowheads="1" noChangeShapeType="1" noTextEdit="1"/>
          </p:cNvSpPr>
          <p:nvPr/>
        </p:nvSpPr>
        <p:spPr bwMode="auto">
          <a:xfrm>
            <a:off x="228600" y="2057400"/>
            <a:ext cx="8610600" cy="2286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b="1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CHUYÊN ĐỀ BỒI DƯỠNG CHUYÊN MÔN</a:t>
            </a:r>
          </a:p>
          <a:p>
            <a:pPr algn="ctr"/>
            <a:r>
              <a:rPr lang="vi-VN" sz="3200" b="1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Kỹ thuật khai thác văn bản</a:t>
            </a:r>
          </a:p>
          <a:p>
            <a:pPr algn="ctr"/>
            <a:r>
              <a:rPr lang="vi-VN" sz="3200" b="1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và dạy học đọc hiểu cho học sinh tiểu học</a:t>
            </a:r>
            <a:endParaRPr lang="en-US" sz="3200" b="1" kern="10">
              <a:ln w="12700">
                <a:solidFill>
                  <a:schemeClr val="tx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76" name="Subtitle 2"/>
          <p:cNvSpPr txBox="1">
            <a:spLocks/>
          </p:cNvSpPr>
          <p:nvPr/>
        </p:nvSpPr>
        <p:spPr bwMode="auto">
          <a:xfrm>
            <a:off x="0" y="5700713"/>
            <a:ext cx="9144000" cy="115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20000"/>
              </a:spcBef>
              <a:buFont typeface="Arial" charset="0"/>
              <a:buNone/>
            </a:pPr>
            <a:r>
              <a:rPr lang="en-US" sz="3000">
                <a:latin typeface="Times New Roman" pitchFamily="18" charset="0"/>
                <a:cs typeface="Times New Roman" pitchFamily="18" charset="0"/>
              </a:rPr>
              <a:t>		</a:t>
            </a:r>
            <a:endParaRPr lang="en-US" sz="3000" b="1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2895600" y="1219200"/>
            <a:ext cx="3962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792163"/>
          </a:xfrm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 số gợi ý giúp phát triển kĩ năng đọc hiểu cho học sinh.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3075" y="838200"/>
            <a:ext cx="8442325" cy="8382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Giáo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viên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sử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dụng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hỏi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hướng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dẫn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tìm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hiểu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nhằm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giúp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học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sinh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biết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chú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ý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đến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1.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trung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tâm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câu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chủ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đề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đoạn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văn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2.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Hướng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dẫn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lập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sơ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đồ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tóm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tắt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nội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dung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đọc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=&gt;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Xác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định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nội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dung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chính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hoặc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ý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nghĩa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đọc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3.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Với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lớp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4, 5: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Tìm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hiểu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thêm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-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ngữ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hình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ảnh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sử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dụng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trong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(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ngữ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miêu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tả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-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ngữ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thể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hiện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suy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nghĩ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cảm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xúc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lời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nói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nhân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vật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-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diễn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tả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thái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độ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tình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cảm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tác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giả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4.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Diễn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đạt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bằng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lời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hoặc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viết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việc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hiểu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bản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thân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về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đọc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2743200"/>
            <a:ext cx="8229600" cy="1143000"/>
          </a:xfrm>
        </p:spPr>
        <p:txBody>
          <a:bodyPr/>
          <a:lstStyle/>
          <a:p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Nghỉ giải lao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52400"/>
            <a:ext cx="8714228" cy="89255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thác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8" name="Text Box 11"/>
          <p:cNvSpPr txBox="1">
            <a:spLocks noChangeArrowheads="1"/>
          </p:cNvSpPr>
          <p:nvPr/>
        </p:nvSpPr>
        <p:spPr bwMode="auto">
          <a:xfrm>
            <a:off x="685800" y="1295400"/>
            <a:ext cx="7848600" cy="415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eaLnBrk="1" hangingPunct="1">
              <a:spcBef>
                <a:spcPct val="50000"/>
              </a:spcBef>
              <a:defRPr/>
            </a:pP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Thực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hiện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lần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lượt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bước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sau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Char char="-"/>
              <a:defRPr/>
            </a:pP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Đọc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lướt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văn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bản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. </a:t>
            </a:r>
          </a:p>
          <a:p>
            <a:pPr eaLnBrk="1" hangingPunct="1">
              <a:spcBef>
                <a:spcPct val="50000"/>
              </a:spcBef>
              <a:buFontTx/>
              <a:buChar char="-"/>
              <a:defRPr/>
            </a:pP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Giữ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lại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những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phần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nói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về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sự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khác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biệt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giữa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con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mèo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và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con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chó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;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gạch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bỏ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những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từ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/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từ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/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câu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không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liên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quan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 sz="28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  <a:defRPr/>
            </a:pPr>
            <a:endParaRPr lang="en-US" sz="2800" b="1" dirty="0" smtClean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ChangeArrowheads="1"/>
          </p:cNvSpPr>
          <p:nvPr/>
        </p:nvSpPr>
        <p:spPr bwMode="auto">
          <a:xfrm>
            <a:off x="381000" y="76200"/>
            <a:ext cx="8534400" cy="5909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O CHUỘT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rong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chúa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tể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thuỷ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Hắn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nhông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khắp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chốn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mắng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lạ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tơ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mơ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ngõ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hắn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lội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tắm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hòn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ném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huýt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hắn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cỡn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tùm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bận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đùa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cợt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hắn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hắn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bơi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dồn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chuồng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lèm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bèm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ủng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oẳng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nhen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hắn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phổi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dãi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chóng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quên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lờ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mờ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nghiêm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tựa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khoác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thâm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Hắn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cốt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phái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trưởng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hắn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ngợi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mưu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toan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ghê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gớm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chăng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hỡi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gã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lừ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đừ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nghiêm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Gã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tợn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vỏ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bề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vốn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hắn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nay,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gã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gã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Y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nếp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ngói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ở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Ðô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bọn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bọn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ri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bọn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ngỗng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...</a:t>
            </a:r>
          </a:p>
          <a:p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chàng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mướp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nười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nuôi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1400" dirty="0">
                <a:latin typeface="Times New Roman" pitchFamily="18" charset="0"/>
                <a:cs typeface="Times New Roman" pitchFamily="18" charset="0"/>
              </a:rPr>
            </a:b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lông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mướp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dị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kỳ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lụa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xỉn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Khắp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trộn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trộn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hoà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chăn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dạ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lính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bụng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mảng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lông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mướp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trông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bẩn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ngòm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ngòm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sạm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bám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mờ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mịt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ngủ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bờm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lông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xấu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xí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vẩn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chút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bụi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Ngắm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sờ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muốt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sờ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nhung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tơ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quắc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hòn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Hắn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song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hắn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son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gái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tám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đương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Ðàn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ưa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vụng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hắn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ria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cứng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ria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thép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Lũ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con,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nghịch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đè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ngửa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hắn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truôi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ria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xuôm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đuột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trổ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52400"/>
            <a:ext cx="8714228" cy="89255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thác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28600" y="2057400"/>
            <a:ext cx="2819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2800" b="1">
                <a:solidFill>
                  <a:srgbClr val="C00000"/>
                </a:solidFill>
                <a:sym typeface="Wingdings" pitchFamily="2" charset="2"/>
              </a:rPr>
              <a:t>Chọn ngữ liệu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114800" y="1447800"/>
            <a:ext cx="3505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1.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Chủ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đề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,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mục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tiêu</a:t>
            </a:r>
            <a:endParaRPr lang="en-US" sz="2000" b="1" kern="0" dirty="0">
              <a:solidFill>
                <a:srgbClr val="0000FF"/>
              </a:solidFill>
              <a:latin typeface="+mn-lt"/>
              <a:sym typeface="Wingdings" pitchFamily="2" charset="2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267200" y="1828800"/>
            <a:ext cx="3505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2.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Ngôn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ngữ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trẻ</a:t>
            </a:r>
            <a:endParaRPr lang="en-US" sz="2000" b="1" kern="0" dirty="0">
              <a:solidFill>
                <a:srgbClr val="0000FF"/>
              </a:solidFill>
              <a:latin typeface="+mn-lt"/>
              <a:sym typeface="Wingdings" pitchFamily="2" charset="2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114800" y="2209800"/>
            <a:ext cx="4648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3.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Số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lượng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câu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,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chữ</a:t>
            </a:r>
            <a:endParaRPr lang="en-US" sz="2000" b="1" kern="0" dirty="0">
              <a:solidFill>
                <a:srgbClr val="0000FF"/>
              </a:solidFill>
              <a:latin typeface="+mn-lt"/>
              <a:sym typeface="Wingdings" pitchFamily="2" charset="2"/>
            </a:endParaRPr>
          </a:p>
        </p:txBody>
      </p:sp>
      <p:grpSp>
        <p:nvGrpSpPr>
          <p:cNvPr id="9" name="Group 46"/>
          <p:cNvGrpSpPr>
            <a:grpSpLocks/>
          </p:cNvGrpSpPr>
          <p:nvPr/>
        </p:nvGrpSpPr>
        <p:grpSpPr bwMode="auto">
          <a:xfrm>
            <a:off x="3048000" y="1752600"/>
            <a:ext cx="1219200" cy="1219200"/>
            <a:chOff x="3048000" y="1752600"/>
            <a:chExt cx="1219200" cy="1219200"/>
          </a:xfrm>
        </p:grpSpPr>
        <p:cxnSp>
          <p:nvCxnSpPr>
            <p:cNvPr id="10" name="Straight Connector 9"/>
            <p:cNvCxnSpPr/>
            <p:nvPr/>
          </p:nvCxnSpPr>
          <p:spPr>
            <a:xfrm flipV="1">
              <a:off x="3048000" y="1752600"/>
              <a:ext cx="990600" cy="60960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5" idx="3"/>
              <a:endCxn id="7" idx="1"/>
            </p:cNvCxnSpPr>
            <p:nvPr/>
          </p:nvCxnSpPr>
          <p:spPr>
            <a:xfrm flipV="1">
              <a:off x="3048000" y="2133600"/>
              <a:ext cx="1219200" cy="22860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stCxn id="5" idx="3"/>
              <a:endCxn id="8" idx="1"/>
            </p:cNvCxnSpPr>
            <p:nvPr/>
          </p:nvCxnSpPr>
          <p:spPr>
            <a:xfrm>
              <a:off x="3048000" y="2362200"/>
              <a:ext cx="1066800" cy="15240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5" idx="3"/>
            </p:cNvCxnSpPr>
            <p:nvPr/>
          </p:nvCxnSpPr>
          <p:spPr>
            <a:xfrm>
              <a:off x="3048000" y="2362200"/>
              <a:ext cx="914400" cy="60960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304800" y="3962400"/>
            <a:ext cx="2362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2800" b="1" kern="0" dirty="0">
              <a:solidFill>
                <a:srgbClr val="C00000"/>
              </a:solidFill>
              <a:latin typeface="+mn-lt"/>
              <a:sym typeface="Wingdings" pitchFamily="2" charset="2"/>
            </a:endParaRP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457200" y="3962400"/>
            <a:ext cx="2895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800" b="1" kern="0" dirty="0" err="1">
                <a:solidFill>
                  <a:srgbClr val="C00000"/>
                </a:solidFill>
                <a:latin typeface="+mn-lt"/>
                <a:sym typeface="Wingdings" pitchFamily="2" charset="2"/>
              </a:rPr>
              <a:t>Nếu</a:t>
            </a:r>
            <a:r>
              <a:rPr lang="en-US" sz="2800" b="1" kern="0" dirty="0">
                <a:solidFill>
                  <a:srgbClr val="C00000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800" b="1" kern="0" dirty="0" err="1">
                <a:solidFill>
                  <a:srgbClr val="C00000"/>
                </a:solidFill>
                <a:latin typeface="+mn-lt"/>
                <a:sym typeface="Wingdings" pitchFamily="2" charset="2"/>
              </a:rPr>
              <a:t>không</a:t>
            </a:r>
            <a:r>
              <a:rPr lang="en-US" sz="2800" b="1" kern="0" dirty="0">
                <a:solidFill>
                  <a:srgbClr val="C00000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800" b="1" kern="0" dirty="0" err="1">
                <a:solidFill>
                  <a:srgbClr val="C00000"/>
                </a:solidFill>
                <a:latin typeface="+mn-lt"/>
                <a:sym typeface="Wingdings" pitchFamily="2" charset="2"/>
              </a:rPr>
              <a:t>đáp</a:t>
            </a:r>
            <a:r>
              <a:rPr lang="en-US" sz="2800" b="1" kern="0" dirty="0">
                <a:solidFill>
                  <a:srgbClr val="C00000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800" b="1" kern="0" dirty="0" err="1">
                <a:solidFill>
                  <a:srgbClr val="C00000"/>
                </a:solidFill>
                <a:latin typeface="+mn-lt"/>
                <a:sym typeface="Wingdings" pitchFamily="2" charset="2"/>
              </a:rPr>
              <a:t>ứng</a:t>
            </a:r>
            <a:r>
              <a:rPr lang="en-US" sz="2800" b="1" kern="0" dirty="0">
                <a:solidFill>
                  <a:srgbClr val="C00000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800" b="1" kern="0" dirty="0" err="1">
                <a:solidFill>
                  <a:srgbClr val="C00000"/>
                </a:solidFill>
                <a:latin typeface="+mn-lt"/>
                <a:sym typeface="Wingdings" pitchFamily="2" charset="2"/>
              </a:rPr>
              <a:t>được</a:t>
            </a:r>
            <a:r>
              <a:rPr lang="en-US" sz="2800" b="1" kern="0" dirty="0">
                <a:solidFill>
                  <a:srgbClr val="C00000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800" b="1" kern="0" dirty="0" err="1">
                <a:solidFill>
                  <a:srgbClr val="C00000"/>
                </a:solidFill>
                <a:latin typeface="+mn-lt"/>
                <a:sym typeface="Wingdings" pitchFamily="2" charset="2"/>
              </a:rPr>
              <a:t>mục</a:t>
            </a:r>
            <a:r>
              <a:rPr lang="en-US" sz="2800" b="1" kern="0" dirty="0">
                <a:solidFill>
                  <a:srgbClr val="C00000"/>
                </a:solidFill>
                <a:latin typeface="+mn-lt"/>
                <a:sym typeface="Wingdings" pitchFamily="2" charset="2"/>
              </a:rPr>
              <a:t> 2,3,4 =&gt; </a:t>
            </a:r>
            <a:r>
              <a:rPr lang="en-US" sz="2800" b="1" kern="0" dirty="0" err="1">
                <a:solidFill>
                  <a:srgbClr val="C00000"/>
                </a:solidFill>
                <a:latin typeface="+mn-lt"/>
                <a:sym typeface="Wingdings" pitchFamily="2" charset="2"/>
              </a:rPr>
              <a:t>viết</a:t>
            </a:r>
            <a:r>
              <a:rPr lang="en-US" sz="2800" b="1" kern="0" dirty="0">
                <a:solidFill>
                  <a:srgbClr val="C00000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800" b="1" kern="0" dirty="0" err="1">
                <a:solidFill>
                  <a:srgbClr val="C00000"/>
                </a:solidFill>
                <a:latin typeface="+mn-lt"/>
                <a:sym typeface="Wingdings" pitchFamily="2" charset="2"/>
              </a:rPr>
              <a:t>lại</a:t>
            </a:r>
            <a:endParaRPr lang="en-US" sz="2800" b="1" kern="0" dirty="0">
              <a:solidFill>
                <a:srgbClr val="C00000"/>
              </a:solidFill>
              <a:latin typeface="+mn-lt"/>
              <a:sym typeface="Wingdings" pitchFamily="2" charset="2"/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auto">
          <a:xfrm>
            <a:off x="3429000" y="3581400"/>
            <a:ext cx="541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Thay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từ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dễ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hiểu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,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phù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hợp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ngôn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ngữ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trẻ</a:t>
            </a:r>
            <a:endParaRPr lang="en-US" sz="2000" b="1" kern="0" dirty="0">
              <a:solidFill>
                <a:srgbClr val="0000FF"/>
              </a:solidFill>
              <a:latin typeface="+mn-lt"/>
              <a:sym typeface="Wingdings" pitchFamily="2" charset="2"/>
            </a:endParaRP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3429000" y="4114800"/>
            <a:ext cx="541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Thay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từ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địa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phương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bằng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từ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phổ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thông</a:t>
            </a:r>
            <a:endParaRPr lang="en-US" sz="2000" b="1" kern="0" dirty="0">
              <a:solidFill>
                <a:srgbClr val="0000FF"/>
              </a:solidFill>
              <a:latin typeface="+mn-lt"/>
              <a:sym typeface="Wingdings" pitchFamily="2" charset="2"/>
            </a:endParaRP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3505200" y="4648200"/>
            <a:ext cx="541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Diễn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đạt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ngắn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lại</a:t>
            </a:r>
            <a:endParaRPr lang="en-US" sz="2000" b="1" kern="0" dirty="0">
              <a:solidFill>
                <a:srgbClr val="0000FF"/>
              </a:solidFill>
              <a:latin typeface="+mn-lt"/>
              <a:sym typeface="Wingdings" pitchFamily="2" charset="2"/>
            </a:endParaRP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3505200" y="5029200"/>
            <a:ext cx="541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Cắt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bớt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nội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dung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không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phải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là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trọng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tâm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.</a:t>
            </a: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3505200" y="5486400"/>
            <a:ext cx="541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Viết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thêm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vào</a:t>
            </a:r>
            <a:endParaRPr lang="en-US" sz="2000" b="1" kern="0" dirty="0">
              <a:solidFill>
                <a:srgbClr val="0000FF"/>
              </a:solidFill>
              <a:latin typeface="+mn-lt"/>
              <a:sym typeface="Wingdings" pitchFamily="2" charset="2"/>
            </a:endParaRPr>
          </a:p>
        </p:txBody>
      </p:sp>
      <p:grpSp>
        <p:nvGrpSpPr>
          <p:cNvPr id="21" name="Group 35"/>
          <p:cNvGrpSpPr>
            <a:grpSpLocks/>
          </p:cNvGrpSpPr>
          <p:nvPr/>
        </p:nvGrpSpPr>
        <p:grpSpPr bwMode="auto">
          <a:xfrm>
            <a:off x="3048000" y="3886200"/>
            <a:ext cx="457200" cy="1828800"/>
            <a:chOff x="3048000" y="3886200"/>
            <a:chExt cx="457200" cy="1828800"/>
          </a:xfrm>
        </p:grpSpPr>
        <p:cxnSp>
          <p:nvCxnSpPr>
            <p:cNvPr id="22" name="Straight Connector 21"/>
            <p:cNvCxnSpPr>
              <a:endCxn id="16" idx="1"/>
            </p:cNvCxnSpPr>
            <p:nvPr/>
          </p:nvCxnSpPr>
          <p:spPr>
            <a:xfrm flipV="1">
              <a:off x="3124200" y="3886200"/>
              <a:ext cx="304800" cy="60960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endCxn id="17" idx="1"/>
            </p:cNvCxnSpPr>
            <p:nvPr/>
          </p:nvCxnSpPr>
          <p:spPr>
            <a:xfrm flipV="1">
              <a:off x="3124200" y="4419600"/>
              <a:ext cx="304800" cy="7620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endCxn id="18" idx="1"/>
            </p:cNvCxnSpPr>
            <p:nvPr/>
          </p:nvCxnSpPr>
          <p:spPr>
            <a:xfrm>
              <a:off x="3048000" y="4495800"/>
              <a:ext cx="457200" cy="38100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endCxn id="19" idx="1"/>
            </p:cNvCxnSpPr>
            <p:nvPr/>
          </p:nvCxnSpPr>
          <p:spPr>
            <a:xfrm>
              <a:off x="3048000" y="4495800"/>
              <a:ext cx="457200" cy="76200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endCxn id="20" idx="1"/>
            </p:cNvCxnSpPr>
            <p:nvPr/>
          </p:nvCxnSpPr>
          <p:spPr>
            <a:xfrm>
              <a:off x="3048000" y="4495800"/>
              <a:ext cx="457200" cy="121920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Rectangle 3"/>
          <p:cNvSpPr txBox="1">
            <a:spLocks noChangeArrowheads="1"/>
          </p:cNvSpPr>
          <p:nvPr/>
        </p:nvSpPr>
        <p:spPr bwMode="auto">
          <a:xfrm>
            <a:off x="4267200" y="2743200"/>
            <a:ext cx="4648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4. Ý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nghĩa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giáo</a:t>
            </a:r>
            <a:r>
              <a:rPr lang="en-US" sz="2000" b="1" kern="0" dirty="0">
                <a:solidFill>
                  <a:srgbClr val="0000FF"/>
                </a:solidFill>
                <a:latin typeface="+mn-lt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00FF"/>
                </a:solidFill>
                <a:latin typeface="+mn-lt"/>
                <a:sym typeface="Wingdings" pitchFamily="2" charset="2"/>
              </a:rPr>
              <a:t>dục</a:t>
            </a:r>
            <a:endParaRPr lang="en-US" sz="2000" b="1" kern="0" dirty="0">
              <a:solidFill>
                <a:srgbClr val="0000FF"/>
              </a:solidFill>
              <a:latin typeface="+mn-lt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7" grpId="0"/>
      <p:bldP spid="8" grpId="0"/>
      <p:bldP spid="15" grpId="0"/>
      <p:bldP spid="16" grpId="0"/>
      <p:bldP spid="17" grpId="0"/>
      <p:bldP spid="18" grpId="0"/>
      <p:bldP spid="19" grpId="0"/>
      <p:bldP spid="20" grpId="0"/>
      <p:bldP spid="2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52400"/>
            <a:ext cx="8714228" cy="89255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thác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57200" y="1676400"/>
            <a:ext cx="8153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Lưu</a:t>
            </a:r>
            <a:r>
              <a:rPr lang="en-US" sz="24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ý </a:t>
            </a:r>
            <a:r>
              <a:rPr lang="en-US" sz="24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khi</a:t>
            </a:r>
            <a:r>
              <a:rPr lang="en-US" sz="24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chọn</a:t>
            </a:r>
            <a:r>
              <a:rPr lang="en-US" sz="24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ngữ</a:t>
            </a:r>
            <a:r>
              <a:rPr lang="en-US" sz="24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liệu</a:t>
            </a:r>
            <a:r>
              <a:rPr lang="en-US" sz="24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cần</a:t>
            </a:r>
            <a:r>
              <a:rPr lang="en-US" sz="24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viết</a:t>
            </a:r>
            <a:r>
              <a:rPr lang="en-US" sz="24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phần</a:t>
            </a:r>
            <a:r>
              <a:rPr lang="en-US" sz="24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tác</a:t>
            </a:r>
            <a:r>
              <a:rPr lang="en-US" sz="24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giả</a:t>
            </a:r>
            <a:r>
              <a:rPr lang="en-US" sz="24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cho</a:t>
            </a:r>
            <a:r>
              <a:rPr lang="en-US" sz="24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thích</a:t>
            </a:r>
            <a:r>
              <a:rPr lang="en-US" sz="24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hợp</a:t>
            </a:r>
            <a:endParaRPr lang="en-US" sz="2400" b="1" kern="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228600" y="345757"/>
            <a:ext cx="8714228" cy="4924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990600" y="1443038"/>
            <a:ext cx="5638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Chọn và chỉnh sửa ngữ liệu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990600" y="2003425"/>
            <a:ext cx="56388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Xây dựng hệ thống câu hỏi.</a:t>
            </a:r>
          </a:p>
        </p:txBody>
      </p:sp>
      <p:sp>
        <p:nvSpPr>
          <p:cNvPr id="78" name="TextBox 77"/>
          <p:cNvSpPr txBox="1">
            <a:spLocks noChangeArrowheads="1"/>
          </p:cNvSpPr>
          <p:nvPr/>
        </p:nvSpPr>
        <p:spPr bwMode="auto">
          <a:xfrm>
            <a:off x="990600" y="2524125"/>
            <a:ext cx="784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Sắp xếp lại để các câu hỏi không bị trùng ý.</a:t>
            </a:r>
          </a:p>
        </p:txBody>
      </p:sp>
      <p:sp>
        <p:nvSpPr>
          <p:cNvPr id="79" name="TextBox 78"/>
          <p:cNvSpPr txBox="1">
            <a:spLocks noChangeArrowheads="1"/>
          </p:cNvSpPr>
          <p:nvPr/>
        </p:nvSpPr>
        <p:spPr bwMode="auto">
          <a:xfrm>
            <a:off x="990600" y="3084513"/>
            <a:ext cx="76962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Tự giải lại đề kiểm tra đó để phát hiện những sai sót như: ngôn phong, thời gian thực hiện…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4" grpId="0"/>
      <p:bldP spid="78" grpId="0"/>
      <p:bldP spid="7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228600" y="193357"/>
            <a:ext cx="8714228" cy="4924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483" name="TextBox 23"/>
          <p:cNvSpPr txBox="1">
            <a:spLocks noChangeArrowheads="1"/>
          </p:cNvSpPr>
          <p:nvPr/>
        </p:nvSpPr>
        <p:spPr bwMode="auto">
          <a:xfrm>
            <a:off x="381000" y="1828800"/>
            <a:ext cx="1066800" cy="2678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Xây dựng </a:t>
            </a:r>
          </a:p>
          <a:p>
            <a:pPr algn="ctr" eaLnBrk="1" hangingPunct="1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 </a:t>
            </a:r>
          </a:p>
          <a:p>
            <a:pPr algn="ctr" eaLnBrk="1" hangingPunct="1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thống </a:t>
            </a:r>
          </a:p>
          <a:p>
            <a:pPr algn="ctr" eaLnBrk="1" hangingPunct="1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</a:p>
          <a:p>
            <a:pPr algn="ctr" eaLnBrk="1" hangingPunct="1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hỏi.</a:t>
            </a:r>
          </a:p>
        </p:txBody>
      </p: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1524000" y="1447800"/>
            <a:ext cx="259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kern="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Lớp</a:t>
            </a:r>
            <a:r>
              <a:rPr lang="en-US" sz="2000" b="1" kern="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2, 3</a:t>
            </a:r>
          </a:p>
          <a:p>
            <a:pPr marL="609600" indent="-6096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</a:t>
            </a:r>
            <a:r>
              <a:rPr lang="en-US" sz="2000" b="1" kern="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xem</a:t>
            </a:r>
            <a:r>
              <a:rPr lang="en-US" sz="2000" b="1" kern="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lại</a:t>
            </a:r>
            <a:r>
              <a:rPr lang="en-US" sz="2000" b="1" kern="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chuẩn</a:t>
            </a:r>
            <a:r>
              <a:rPr lang="en-US" sz="2000" b="1" kern="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KTNN)</a:t>
            </a:r>
          </a:p>
        </p:txBody>
      </p:sp>
      <p:sp>
        <p:nvSpPr>
          <p:cNvPr id="26" name="Rectangle 3"/>
          <p:cNvSpPr txBox="1">
            <a:spLocks noChangeArrowheads="1"/>
          </p:cNvSpPr>
          <p:nvPr/>
        </p:nvSpPr>
        <p:spPr bwMode="auto">
          <a:xfrm>
            <a:off x="3962400" y="914400"/>
            <a:ext cx="1981200" cy="12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2000" b="1" kern="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trung</a:t>
            </a:r>
            <a:r>
              <a:rPr lang="en-US" sz="2000" b="1" kern="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tâm</a:t>
            </a:r>
            <a:endParaRPr lang="en-US" sz="2000" b="1" kern="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27" name="Rectangle 3"/>
          <p:cNvSpPr txBox="1">
            <a:spLocks noChangeArrowheads="1"/>
          </p:cNvSpPr>
          <p:nvPr/>
        </p:nvSpPr>
        <p:spPr bwMode="auto">
          <a:xfrm>
            <a:off x="3200400" y="1828800"/>
            <a:ext cx="4648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2000" b="1" kern="0" dirty="0">
              <a:solidFill>
                <a:srgbClr val="0000FF"/>
              </a:solidFill>
              <a:latin typeface="+mn-lt"/>
              <a:sym typeface="Wingdings" pitchFamily="2" charset="2"/>
            </a:endParaRPr>
          </a:p>
        </p:txBody>
      </p:sp>
      <p:sp>
        <p:nvSpPr>
          <p:cNvPr id="28" name="Rectangle 3"/>
          <p:cNvSpPr txBox="1">
            <a:spLocks noChangeArrowheads="1"/>
          </p:cNvSpPr>
          <p:nvPr/>
        </p:nvSpPr>
        <p:spPr bwMode="auto">
          <a:xfrm>
            <a:off x="4038600" y="1295400"/>
            <a:ext cx="1981200" cy="19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Ý </a:t>
            </a:r>
            <a:r>
              <a:rPr lang="en-US" sz="2000" b="1" kern="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chính</a:t>
            </a:r>
            <a:r>
              <a:rPr lang="en-US" sz="2000" b="1" kern="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sz="2000" b="1" kern="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câu</a:t>
            </a:r>
            <a:endParaRPr lang="en-US" sz="2000" b="1" kern="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29" name="Rectangle 3"/>
          <p:cNvSpPr txBox="1">
            <a:spLocks noChangeArrowheads="1"/>
          </p:cNvSpPr>
          <p:nvPr/>
        </p:nvSpPr>
        <p:spPr bwMode="auto">
          <a:xfrm>
            <a:off x="4000500" y="1684338"/>
            <a:ext cx="4762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kern="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Nghĩa</a:t>
            </a:r>
            <a:r>
              <a:rPr lang="en-US" sz="2000" b="1" kern="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sz="2000" b="1" kern="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2000" b="1" kern="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(</a:t>
            </a:r>
            <a:r>
              <a:rPr lang="en-US" sz="2000" b="1" kern="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đồng</a:t>
            </a:r>
            <a:r>
              <a:rPr lang="en-US" sz="2000" b="1" kern="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nghĩa</a:t>
            </a:r>
            <a:r>
              <a:rPr lang="en-US" sz="2000" b="1" kern="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000" b="1" kern="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trái</a:t>
            </a:r>
            <a:r>
              <a:rPr lang="en-US" sz="2000" b="1" kern="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nghĩa</a:t>
            </a:r>
            <a:r>
              <a:rPr lang="en-US" sz="2000" b="1" kern="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</a:t>
            </a:r>
          </a:p>
        </p:txBody>
      </p:sp>
      <p:sp>
        <p:nvSpPr>
          <p:cNvPr id="30" name="Rectangle 3"/>
          <p:cNvSpPr txBox="1">
            <a:spLocks noChangeArrowheads="1"/>
          </p:cNvSpPr>
          <p:nvPr/>
        </p:nvSpPr>
        <p:spPr bwMode="auto">
          <a:xfrm>
            <a:off x="4000500" y="2065338"/>
            <a:ext cx="381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kern="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Câu</a:t>
            </a:r>
            <a:r>
              <a:rPr lang="en-US" sz="2000" b="1" kern="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chủ</a:t>
            </a:r>
            <a:r>
              <a:rPr lang="en-US" sz="2000" b="1" kern="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đề</a:t>
            </a:r>
            <a:r>
              <a:rPr lang="en-US" sz="2000" b="1" kern="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ý </a:t>
            </a:r>
            <a:r>
              <a:rPr lang="en-US" sz="2000" b="1" kern="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chính</a:t>
            </a:r>
            <a:r>
              <a:rPr lang="en-US" sz="2000" b="1" kern="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sz="2000" b="1" kern="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đoạn</a:t>
            </a:r>
            <a:r>
              <a:rPr lang="en-US" sz="2000" b="1" kern="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</p:txBody>
      </p:sp>
      <p:sp>
        <p:nvSpPr>
          <p:cNvPr id="31" name="Rectangle 3"/>
          <p:cNvSpPr txBox="1">
            <a:spLocks noChangeArrowheads="1"/>
          </p:cNvSpPr>
          <p:nvPr/>
        </p:nvSpPr>
        <p:spPr bwMode="auto">
          <a:xfrm>
            <a:off x="3886200" y="3200400"/>
            <a:ext cx="1981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trung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tâm</a:t>
            </a:r>
            <a:endParaRPr lang="en-US" sz="2000" b="1" kern="0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32" name="Rectangle 3"/>
          <p:cNvSpPr txBox="1">
            <a:spLocks noChangeArrowheads="1"/>
          </p:cNvSpPr>
          <p:nvPr/>
        </p:nvSpPr>
        <p:spPr bwMode="auto">
          <a:xfrm>
            <a:off x="3979863" y="35814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Ý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chính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câu</a:t>
            </a:r>
            <a:endParaRPr lang="en-US" sz="2000" b="1" kern="0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33" name="Rectangle 3"/>
          <p:cNvSpPr txBox="1">
            <a:spLocks noChangeArrowheads="1"/>
          </p:cNvSpPr>
          <p:nvPr/>
        </p:nvSpPr>
        <p:spPr bwMode="auto">
          <a:xfrm>
            <a:off x="3962400" y="3886200"/>
            <a:ext cx="457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Nghĩa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</a:p>
        </p:txBody>
      </p:sp>
      <p:sp>
        <p:nvSpPr>
          <p:cNvPr id="35" name="Rectangle 3"/>
          <p:cNvSpPr txBox="1">
            <a:spLocks noChangeArrowheads="1"/>
          </p:cNvSpPr>
          <p:nvPr/>
        </p:nvSpPr>
        <p:spPr bwMode="auto">
          <a:xfrm>
            <a:off x="3962400" y="4267200"/>
            <a:ext cx="464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Câu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chủ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đề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ý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chính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đoạn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</p:txBody>
      </p:sp>
      <p:sp>
        <p:nvSpPr>
          <p:cNvPr id="39" name="Rectangle 3"/>
          <p:cNvSpPr txBox="1">
            <a:spLocks noChangeArrowheads="1"/>
          </p:cNvSpPr>
          <p:nvPr/>
        </p:nvSpPr>
        <p:spPr bwMode="auto">
          <a:xfrm>
            <a:off x="4000500" y="2446338"/>
            <a:ext cx="4572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Chi </a:t>
            </a:r>
            <a:r>
              <a:rPr lang="en-US" sz="2000" b="1" kern="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tiết</a:t>
            </a:r>
            <a:r>
              <a:rPr lang="en-US" sz="2000" b="1" kern="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đơn</a:t>
            </a:r>
            <a:r>
              <a:rPr lang="en-US" sz="2000" b="1" kern="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giản</a:t>
            </a:r>
            <a:endParaRPr lang="en-US" sz="2000" b="1" kern="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48" name="Rectangle 3"/>
          <p:cNvSpPr txBox="1">
            <a:spLocks noChangeArrowheads="1"/>
          </p:cNvSpPr>
          <p:nvPr/>
        </p:nvSpPr>
        <p:spPr bwMode="auto">
          <a:xfrm>
            <a:off x="3962400" y="4648200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ngữ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miêu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tả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chi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tiết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nghệ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thuật</a:t>
            </a:r>
            <a:endParaRPr lang="en-US" sz="2000" b="1" kern="0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50" name="Rectangle 3"/>
          <p:cNvSpPr txBox="1">
            <a:spLocks noChangeArrowheads="1"/>
          </p:cNvSpPr>
          <p:nvPr/>
        </p:nvSpPr>
        <p:spPr bwMode="auto">
          <a:xfrm>
            <a:off x="3962400" y="5029200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Ý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nghĩa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lời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nói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hành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động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nhân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vật</a:t>
            </a:r>
            <a:endParaRPr lang="en-US" sz="2000" b="1" kern="0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53" name="Rectangle 3"/>
          <p:cNvSpPr txBox="1">
            <a:spLocks noChangeArrowheads="1"/>
          </p:cNvSpPr>
          <p:nvPr/>
        </p:nvSpPr>
        <p:spPr bwMode="auto">
          <a:xfrm>
            <a:off x="3962400" y="5410200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biểu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thị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thái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độ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tình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cảm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tác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giả</a:t>
            </a:r>
            <a:endParaRPr lang="en-US" sz="2000" b="1" kern="0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54" name="Rectangle 3"/>
          <p:cNvSpPr txBox="1">
            <a:spLocks noChangeArrowheads="1"/>
          </p:cNvSpPr>
          <p:nvPr/>
        </p:nvSpPr>
        <p:spPr bwMode="auto">
          <a:xfrm>
            <a:off x="3962400" y="5791200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Ý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kiến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tình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cảm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suy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nghĩ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riêng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học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sinh</a:t>
            </a:r>
            <a:endParaRPr lang="en-US" sz="2000" b="1" kern="0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75" name="AutoShape 4"/>
          <p:cNvSpPr>
            <a:spLocks/>
          </p:cNvSpPr>
          <p:nvPr/>
        </p:nvSpPr>
        <p:spPr bwMode="auto">
          <a:xfrm>
            <a:off x="3733800" y="922338"/>
            <a:ext cx="304800" cy="1828800"/>
          </a:xfrm>
          <a:prstGeom prst="rightBrace">
            <a:avLst>
              <a:gd name="adj1" fmla="val 77528"/>
              <a:gd name="adj2" fmla="val 50000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 sz="2000">
              <a:solidFill>
                <a:srgbClr val="FF3399"/>
              </a:solidFill>
            </a:endParaRPr>
          </a:p>
        </p:txBody>
      </p:sp>
      <p:sp>
        <p:nvSpPr>
          <p:cNvPr id="76" name="Rectangle 3"/>
          <p:cNvSpPr txBox="1">
            <a:spLocks noChangeArrowheads="1"/>
          </p:cNvSpPr>
          <p:nvPr/>
        </p:nvSpPr>
        <p:spPr bwMode="auto">
          <a:xfrm>
            <a:off x="1447800" y="4191000"/>
            <a:ext cx="259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Lớp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4, 5</a:t>
            </a:r>
          </a:p>
          <a:p>
            <a:pPr marL="609600" indent="-6096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xem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lại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kern="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chuẩn</a:t>
            </a:r>
            <a:r>
              <a:rPr lang="en-US" sz="2000" b="1" kern="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KTNN)</a:t>
            </a:r>
          </a:p>
        </p:txBody>
      </p:sp>
      <p:sp>
        <p:nvSpPr>
          <p:cNvPr id="77" name="AutoShape 4"/>
          <p:cNvSpPr>
            <a:spLocks/>
          </p:cNvSpPr>
          <p:nvPr/>
        </p:nvSpPr>
        <p:spPr bwMode="auto">
          <a:xfrm>
            <a:off x="3657600" y="3429000"/>
            <a:ext cx="304800" cy="2743200"/>
          </a:xfrm>
          <a:prstGeom prst="rightBrace">
            <a:avLst>
              <a:gd name="adj1" fmla="val 77500"/>
              <a:gd name="adj2" fmla="val 50000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 sz="2000">
              <a:solidFill>
                <a:srgbClr val="FF3399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1447800" y="2133600"/>
            <a:ext cx="685800" cy="914400"/>
          </a:xfrm>
          <a:prstGeom prst="straightConnector1">
            <a:avLst/>
          </a:prstGeom>
          <a:ln w="317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1447800" y="2971800"/>
            <a:ext cx="533400" cy="1447800"/>
          </a:xfrm>
          <a:prstGeom prst="straightConnector1">
            <a:avLst/>
          </a:prstGeom>
          <a:ln w="317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8" grpId="0"/>
      <p:bldP spid="29" grpId="0"/>
      <p:bldP spid="30" grpId="0"/>
      <p:bldP spid="31" grpId="0"/>
      <p:bldP spid="32" grpId="0"/>
      <p:bldP spid="33" grpId="0"/>
      <p:bldP spid="35" grpId="0"/>
      <p:bldP spid="39" grpId="0"/>
      <p:bldP spid="48" grpId="0"/>
      <p:bldP spid="50" grpId="0"/>
      <p:bldP spid="53" grpId="0"/>
      <p:bldP spid="54" grpId="0"/>
      <p:bldP spid="75" grpId="0" animBg="1"/>
      <p:bldP spid="76" grpId="0"/>
      <p:bldP spid="7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609600" y="228600"/>
            <a:ext cx="2133600" cy="4924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ý: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09600" y="762000"/>
            <a:ext cx="36576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Chỉnh sửa văn bản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14400" y="1143000"/>
            <a:ext cx="79248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Phải lựa chọn từ ngữ phù hợp với phong cách văn bản,    không để mất văn phong của tác giả.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914400" y="1912938"/>
            <a:ext cx="79248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Một số từ ngữ không thay thế được, có thể bỏ.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914400" y="2381250"/>
            <a:ext cx="79248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Không nhất thiết phải sửa hết. Nếu không phải là từ trung tâm, không ảnh hưởng nhiều đến nội dung thì không nên sửa.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914400" y="3124200"/>
            <a:ext cx="79248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Không nên thay đổi tựa bài.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09600" y="3581400"/>
            <a:ext cx="57150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Xây dựng hệ thống câu hỏi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914400" y="4648200"/>
            <a:ext cx="79248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Sắp xếp các câu hỏi xoay theo trọng tâm của bài, tránh trùng lấp ý.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914400" y="5334000"/>
            <a:ext cx="79248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Tựa bài chính là khái quát nội dung văn bản. Không nên hỏi ý nghĩa bài học/ ý nghĩa của đoạn văn… =&gt; Nên cho học sinh đặt lại tựa bài. 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914400" y="3962400"/>
            <a:ext cx="79248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Văn miêu tả thì hỏi về từ ngữ miêu tả; Văn kể chuyện thì hỏi về hành động, lời nói của nhân vật…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5484" y="2209800"/>
            <a:ext cx="8493031" cy="16312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cs typeface="Times New Roman"/>
              </a:rPr>
              <a:t>Chúc</a:t>
            </a:r>
            <a:r>
              <a:rPr lang="en-US" sz="5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5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5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5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cs typeface="Times New Roman"/>
              </a:rPr>
              <a:t>thầy</a:t>
            </a:r>
            <a:r>
              <a:rPr lang="en-US" sz="5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5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cs typeface="Times New Roman"/>
              </a:rPr>
              <a:t>cô</a:t>
            </a:r>
            <a:r>
              <a:rPr lang="en-US" sz="5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>
              <a:defRPr/>
            </a:pPr>
            <a:r>
              <a:rPr lang="en-US" sz="5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cs typeface="Times New Roman"/>
              </a:rPr>
              <a:t>nhiều</a:t>
            </a:r>
            <a:r>
              <a:rPr lang="en-US" sz="5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5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cs typeface="Times New Roman"/>
              </a:rPr>
              <a:t>sức</a:t>
            </a:r>
            <a:r>
              <a:rPr lang="en-US" sz="5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5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cs typeface="Times New Roman"/>
              </a:rPr>
              <a:t>khỏe</a:t>
            </a:r>
            <a:r>
              <a:rPr lang="en-US" sz="5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5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cs typeface="Times New Roman"/>
              </a:rPr>
              <a:t>và</a:t>
            </a:r>
            <a:r>
              <a:rPr lang="en-US" sz="5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5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cs typeface="Times New Roman"/>
              </a:rPr>
              <a:t>thành</a:t>
            </a:r>
            <a:r>
              <a:rPr lang="en-US" sz="5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5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cs typeface="Times New Roman"/>
              </a:rPr>
              <a:t>công</a:t>
            </a:r>
            <a:r>
              <a:rPr lang="en-US" sz="5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cs typeface="Times New Roman"/>
              </a:rPr>
              <a:t>!</a:t>
            </a:r>
            <a:endParaRPr lang="en-US" sz="5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9438" y="1519238"/>
            <a:ext cx="8153400" cy="20621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defRPr/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Thảo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luận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nhóm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  <a:p>
            <a:pPr marL="514350" indent="-514350">
              <a:spcBef>
                <a:spcPct val="50000"/>
              </a:spcBef>
              <a:buFontTx/>
              <a:buAutoNum type="arabicPeriod"/>
              <a:defRPr/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Mục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tiêu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việc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dạy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đọc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ở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tiểu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học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? </a:t>
            </a:r>
          </a:p>
          <a:p>
            <a:pPr marL="514350" indent="-514350">
              <a:spcBef>
                <a:spcPct val="50000"/>
              </a:spcBef>
              <a:buFontTx/>
              <a:buAutoNum type="arabicPeriod"/>
              <a:defRPr/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Mục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tiêu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việc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dạy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đọc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hiểu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ở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tiểu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học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? </a:t>
            </a:r>
          </a:p>
        </p:txBody>
      </p:sp>
      <p:sp>
        <p:nvSpPr>
          <p:cNvPr id="4" name="Rectangle 3"/>
          <p:cNvSpPr/>
          <p:nvPr/>
        </p:nvSpPr>
        <p:spPr>
          <a:xfrm>
            <a:off x="402377" y="665946"/>
            <a:ext cx="8360623" cy="4770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2377" y="665946"/>
            <a:ext cx="8360623" cy="4770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25438" y="1436688"/>
            <a:ext cx="8437562" cy="353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Mục tiêu dạy đọc:</a:t>
            </a:r>
          </a:p>
          <a:p>
            <a:pPr eaLnBrk="1" hangingPunct="1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- Dạy học sinh đọc đúng, đọc nhanh, đọc hiểu, đọc diễn cảm.</a:t>
            </a:r>
          </a:p>
          <a:p>
            <a:pPr eaLnBrk="1" hangingPunct="1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- Khơi gợi ở học sinh sự ham thích, say mê đọc sách.</a:t>
            </a:r>
          </a:p>
          <a:p>
            <a:pPr eaLnBrk="1" hangingPunct="1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- Hình thành phương pháp và thói quen làm việc với sách cho học sinh.</a:t>
            </a:r>
          </a:p>
          <a:p>
            <a:pPr eaLnBrk="1" hangingPunct="1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- Cung cấp, làm giàu kiến thức về ngôn ngữ đời sống và kiến thức văn hóa cho học sinh.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 txBox="1">
            <a:spLocks noChangeArrowheads="1"/>
          </p:cNvSpPr>
          <p:nvPr/>
        </p:nvSpPr>
        <p:spPr bwMode="auto">
          <a:xfrm>
            <a:off x="152400" y="1371600"/>
            <a:ext cx="2971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2400" b="1">
                <a:solidFill>
                  <a:srgbClr val="6600CC"/>
                </a:solidFill>
              </a:rPr>
              <a:t>Đối với lớp 1, 2,3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5" name="AutoShape 4"/>
          <p:cNvSpPr>
            <a:spLocks/>
          </p:cNvSpPr>
          <p:nvPr/>
        </p:nvSpPr>
        <p:spPr bwMode="auto">
          <a:xfrm>
            <a:off x="2667000" y="1143000"/>
            <a:ext cx="304800" cy="1828800"/>
          </a:xfrm>
          <a:prstGeom prst="rightBrace">
            <a:avLst>
              <a:gd name="adj1" fmla="val 77528"/>
              <a:gd name="adj2" fmla="val 50000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FF3399"/>
              </a:solidFill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971800" y="1066800"/>
            <a:ext cx="58674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Char char="•"/>
            </a:pPr>
            <a:r>
              <a:rPr lang="en-US" sz="2400" b="1">
                <a:solidFill>
                  <a:srgbClr val="0000FF"/>
                </a:solidFill>
              </a:rPr>
              <a:t> </a:t>
            </a:r>
            <a:r>
              <a:rPr lang="en-US" sz="2200" b="1">
                <a:solidFill>
                  <a:srgbClr val="0000FF"/>
                </a:solidFill>
              </a:rPr>
              <a:t>Đọc thành tiếng: to, rõ, trôi chảy, lưu loát câu, đoạn ngắn.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52400" y="4191000"/>
            <a:ext cx="2971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kern="0" dirty="0" err="1">
                <a:solidFill>
                  <a:srgbClr val="6600CC"/>
                </a:solidFill>
                <a:latin typeface="+mn-lt"/>
              </a:rPr>
              <a:t>Đối</a:t>
            </a:r>
            <a:r>
              <a:rPr lang="en-US" sz="2400" b="1" kern="0" dirty="0">
                <a:solidFill>
                  <a:srgbClr val="6600CC"/>
                </a:solidFill>
                <a:latin typeface="+mn-lt"/>
              </a:rPr>
              <a:t> </a:t>
            </a:r>
            <a:r>
              <a:rPr lang="en-US" sz="2400" b="1" kern="0" dirty="0" err="1">
                <a:solidFill>
                  <a:srgbClr val="6600CC"/>
                </a:solidFill>
                <a:latin typeface="+mn-lt"/>
              </a:rPr>
              <a:t>với</a:t>
            </a:r>
            <a:r>
              <a:rPr lang="en-US" sz="2400" b="1" kern="0" dirty="0">
                <a:solidFill>
                  <a:srgbClr val="6600CC"/>
                </a:solidFill>
                <a:latin typeface="+mn-lt"/>
              </a:rPr>
              <a:t> </a:t>
            </a:r>
            <a:r>
              <a:rPr lang="en-US" sz="2400" b="1" kern="0" dirty="0" err="1">
                <a:solidFill>
                  <a:srgbClr val="6600CC"/>
                </a:solidFill>
                <a:latin typeface="+mn-lt"/>
              </a:rPr>
              <a:t>lớp</a:t>
            </a:r>
            <a:r>
              <a:rPr lang="en-US" sz="2400" b="1" kern="0" dirty="0">
                <a:solidFill>
                  <a:srgbClr val="6600CC"/>
                </a:solidFill>
                <a:latin typeface="+mn-lt"/>
              </a:rPr>
              <a:t> 4,5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400" b="1" kern="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8" name="AutoShape 4"/>
          <p:cNvSpPr>
            <a:spLocks/>
          </p:cNvSpPr>
          <p:nvPr/>
        </p:nvSpPr>
        <p:spPr bwMode="auto">
          <a:xfrm>
            <a:off x="2590800" y="3505200"/>
            <a:ext cx="304800" cy="3048000"/>
          </a:xfrm>
          <a:prstGeom prst="rightBrace">
            <a:avLst>
              <a:gd name="adj1" fmla="val 77546"/>
              <a:gd name="adj2" fmla="val 50000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FF3399"/>
              </a:solidFill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2971800" y="3505200"/>
            <a:ext cx="5715000" cy="317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Char char="•"/>
            </a:pPr>
            <a:r>
              <a:rPr lang="en-US" sz="2400" b="1">
                <a:solidFill>
                  <a:srgbClr val="0000FF"/>
                </a:solidFill>
              </a:rPr>
              <a:t> </a:t>
            </a:r>
            <a:r>
              <a:rPr lang="en-US" sz="2200" b="1">
                <a:solidFill>
                  <a:srgbClr val="0000FF"/>
                </a:solidFill>
              </a:rPr>
              <a:t>Đọc thành tiếng: to, rõ, trôi chảy, lưu loát văn bản nghệ thuật, khoa học, hành chính, báo chí.</a:t>
            </a:r>
          </a:p>
          <a:p>
            <a:pPr algn="just" eaLnBrk="1" hangingPunct="1">
              <a:spcBef>
                <a:spcPct val="50000"/>
              </a:spcBef>
              <a:buFontTx/>
              <a:buChar char="•"/>
            </a:pPr>
            <a:r>
              <a:rPr lang="en-US" sz="2200" b="1">
                <a:solidFill>
                  <a:srgbClr val="0000FF"/>
                </a:solidFill>
              </a:rPr>
              <a:t> Đọc thầm: Hiểu ý nghĩa </a:t>
            </a:r>
            <a:r>
              <a:rPr lang="en-US" sz="2200" b="1">
                <a:solidFill>
                  <a:srgbClr val="FF0000"/>
                </a:solidFill>
              </a:rPr>
              <a:t>văn bản</a:t>
            </a:r>
            <a:r>
              <a:rPr lang="en-US" sz="2200" b="1">
                <a:solidFill>
                  <a:srgbClr val="0000FF"/>
                </a:solidFill>
              </a:rPr>
              <a:t>, 1 số </a:t>
            </a:r>
            <a:r>
              <a:rPr lang="en-US" sz="2200" b="1">
                <a:solidFill>
                  <a:srgbClr val="FF0000"/>
                </a:solidFill>
              </a:rPr>
              <a:t>chi tiết nghệ thuật, </a:t>
            </a:r>
            <a:r>
              <a:rPr lang="en-US" sz="2200" b="1">
                <a:solidFill>
                  <a:srgbClr val="0000FF"/>
                </a:solidFill>
              </a:rPr>
              <a:t>nhận xét về nhân vật, hình ảnh, cách sử dụng từ ngữ, thái độ, tình cảm tác giả.</a:t>
            </a:r>
          </a:p>
          <a:p>
            <a:pPr algn="just" eaLnBrk="1" hangingPunct="1">
              <a:spcBef>
                <a:spcPct val="50000"/>
              </a:spcBef>
              <a:buFontTx/>
              <a:buChar char="•"/>
            </a:pPr>
            <a:r>
              <a:rPr lang="en-US" sz="2200" b="1">
                <a:solidFill>
                  <a:srgbClr val="0000FF"/>
                </a:solidFill>
              </a:rPr>
              <a:t> Đọc lướt để nắm thông tin ( lớp 5)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971800" y="2016125"/>
            <a:ext cx="58674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Char char="•"/>
            </a:pPr>
            <a:r>
              <a:rPr lang="en-US" sz="2200" b="1">
                <a:solidFill>
                  <a:srgbClr val="0000FF"/>
                </a:solidFill>
              </a:rPr>
              <a:t> Đọc thầm: Hiểu nghĩa của 1 số </a:t>
            </a:r>
            <a:r>
              <a:rPr lang="en-US" sz="2200" b="1">
                <a:solidFill>
                  <a:srgbClr val="C00000"/>
                </a:solidFill>
              </a:rPr>
              <a:t>từ, câu</a:t>
            </a:r>
            <a:r>
              <a:rPr lang="en-US" sz="2200" b="1">
                <a:solidFill>
                  <a:srgbClr val="0000FF"/>
                </a:solidFill>
              </a:rPr>
              <a:t>; </a:t>
            </a:r>
            <a:r>
              <a:rPr lang="en-US" sz="2200" b="1">
                <a:solidFill>
                  <a:srgbClr val="C00000"/>
                </a:solidFill>
              </a:rPr>
              <a:t>nội dung, ý chính của 1 đoạn văn, bài văn</a:t>
            </a:r>
            <a:r>
              <a:rPr lang="en-US" sz="2200" b="1">
                <a:solidFill>
                  <a:srgbClr val="0000FF"/>
                </a:solidFill>
              </a:rPr>
              <a:t>, </a:t>
            </a:r>
            <a:r>
              <a:rPr lang="en-US" sz="2200" b="1">
                <a:solidFill>
                  <a:srgbClr val="C00000"/>
                </a:solidFill>
              </a:rPr>
              <a:t>thơ ngắn </a:t>
            </a:r>
            <a:r>
              <a:rPr lang="en-US" sz="2200" b="1">
                <a:solidFill>
                  <a:srgbClr val="0000FF"/>
                </a:solidFill>
              </a:rPr>
              <a:t>hoặc văn bản thông thường.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26177" y="228600"/>
            <a:ext cx="8360623" cy="4770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build="p"/>
      <p:bldP spid="8" grpId="0" animBg="1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382000" cy="5562600"/>
          </a:xfrm>
        </p:spPr>
        <p:txBody>
          <a:bodyPr/>
          <a:lstStyle/>
          <a:p>
            <a:pPr algn="just">
              <a:buFontTx/>
              <a:buNone/>
              <a:defRPr/>
            </a:pPr>
            <a:r>
              <a:rPr lang="en-US" sz="2400" b="1" dirty="0" smtClean="0">
                <a:solidFill>
                  <a:srgbClr val="0000FF"/>
                </a:solidFill>
              </a:rPr>
              <a:t>	* </a:t>
            </a:r>
            <a:r>
              <a:rPr lang="en-US" sz="2400" b="1" dirty="0" err="1" smtClean="0">
                <a:solidFill>
                  <a:srgbClr val="0000FF"/>
                </a:solidFill>
              </a:rPr>
              <a:t>Mục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</a:rPr>
              <a:t>tiêu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</a:rPr>
              <a:t>dạy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</a:rPr>
              <a:t>đọc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</a:rPr>
              <a:t>hiểu</a:t>
            </a:r>
            <a:r>
              <a:rPr lang="en-US" sz="2400" b="1" dirty="0" smtClean="0">
                <a:solidFill>
                  <a:srgbClr val="0000FF"/>
                </a:solidFill>
              </a:rPr>
              <a:t>:</a:t>
            </a:r>
          </a:p>
          <a:p>
            <a:pPr algn="just">
              <a:buFontTx/>
              <a:buNone/>
              <a:defRPr/>
            </a:pPr>
            <a:r>
              <a:rPr lang="en-US" sz="2300" b="1" dirty="0" smtClean="0">
                <a:solidFill>
                  <a:srgbClr val="0000FF"/>
                </a:solidFill>
              </a:rPr>
              <a:t>       - </a:t>
            </a:r>
            <a:r>
              <a:rPr lang="en-US" sz="2300" b="1" dirty="0" err="1" smtClean="0">
                <a:solidFill>
                  <a:srgbClr val="0000FF"/>
                </a:solidFill>
              </a:rPr>
              <a:t>Dạy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kĩ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năng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đọc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để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học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sinh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nắm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thông</a:t>
            </a:r>
            <a:r>
              <a:rPr lang="en-US" sz="2300" b="1" dirty="0" smtClean="0">
                <a:solidFill>
                  <a:srgbClr val="0000FF"/>
                </a:solidFill>
              </a:rPr>
              <a:t> tin, </a:t>
            </a:r>
            <a:r>
              <a:rPr lang="en-US" sz="2300" b="1" dirty="0" err="1" smtClean="0">
                <a:solidFill>
                  <a:srgbClr val="0000FF"/>
                </a:solidFill>
              </a:rPr>
              <a:t>nội</a:t>
            </a:r>
            <a:r>
              <a:rPr lang="en-US" sz="2300" b="1" dirty="0" smtClean="0">
                <a:solidFill>
                  <a:srgbClr val="0000FF"/>
                </a:solidFill>
              </a:rPr>
              <a:t> dung </a:t>
            </a:r>
            <a:r>
              <a:rPr lang="en-US" sz="2300" b="1" dirty="0" err="1" smtClean="0">
                <a:solidFill>
                  <a:srgbClr val="0000FF"/>
                </a:solidFill>
              </a:rPr>
              <a:t>các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văn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bản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mà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học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sinh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sẽ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gặp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trong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học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tập</a:t>
            </a:r>
            <a:r>
              <a:rPr lang="en-US" sz="2300" b="1" dirty="0" smtClean="0">
                <a:solidFill>
                  <a:srgbClr val="0000FF"/>
                </a:solidFill>
              </a:rPr>
              <a:t>, </a:t>
            </a:r>
            <a:r>
              <a:rPr lang="en-US" sz="2300" b="1" dirty="0" err="1" smtClean="0">
                <a:solidFill>
                  <a:srgbClr val="0000FF"/>
                </a:solidFill>
              </a:rPr>
              <a:t>cuộc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sống</a:t>
            </a:r>
            <a:r>
              <a:rPr lang="en-US" sz="2300" b="1" dirty="0" smtClean="0">
                <a:solidFill>
                  <a:srgbClr val="0000FF"/>
                </a:solidFill>
              </a:rPr>
              <a:t>. </a:t>
            </a:r>
            <a:r>
              <a:rPr lang="en-US" sz="2300" b="1" dirty="0" smtClean="0">
                <a:solidFill>
                  <a:srgbClr val="FF0000"/>
                </a:solidFill>
              </a:rPr>
              <a:t>(</a:t>
            </a:r>
            <a:r>
              <a:rPr lang="en-US" sz="2300" b="1" dirty="0" err="1" smtClean="0">
                <a:solidFill>
                  <a:srgbClr val="FF0000"/>
                </a:solidFill>
              </a:rPr>
              <a:t>Các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văn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bản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trong</a:t>
            </a:r>
            <a:r>
              <a:rPr lang="en-US" sz="2300" b="1" dirty="0" smtClean="0">
                <a:solidFill>
                  <a:srgbClr val="FF0000"/>
                </a:solidFill>
              </a:rPr>
              <a:t> SGK </a:t>
            </a:r>
            <a:r>
              <a:rPr lang="en-US" sz="2300" b="1" dirty="0" err="1" smtClean="0">
                <a:solidFill>
                  <a:srgbClr val="FF0000"/>
                </a:solidFill>
              </a:rPr>
              <a:t>chỉ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là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phương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tiện</a:t>
            </a:r>
            <a:r>
              <a:rPr lang="en-US" sz="2300" b="1" dirty="0" smtClean="0">
                <a:solidFill>
                  <a:srgbClr val="FF0000"/>
                </a:solidFill>
              </a:rPr>
              <a:t>, </a:t>
            </a:r>
            <a:r>
              <a:rPr lang="en-US" sz="2300" b="1" dirty="0" err="1" smtClean="0">
                <a:solidFill>
                  <a:srgbClr val="FF0000"/>
                </a:solidFill>
              </a:rPr>
              <a:t>ngữ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liệu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để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dạy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kĩ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năng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đọc</a:t>
            </a:r>
            <a:r>
              <a:rPr lang="en-US" sz="2300" b="1" dirty="0" smtClean="0">
                <a:solidFill>
                  <a:srgbClr val="FF0000"/>
                </a:solidFill>
              </a:rPr>
              <a:t>). Do </a:t>
            </a:r>
            <a:r>
              <a:rPr lang="en-US" sz="2300" b="1" dirty="0" err="1" smtClean="0">
                <a:solidFill>
                  <a:srgbClr val="FF0000"/>
                </a:solidFill>
              </a:rPr>
              <a:t>đó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không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yêu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cầu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học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sinh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phải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trả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lời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đúng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các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câu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hỏi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gợi</a:t>
            </a:r>
            <a:r>
              <a:rPr lang="en-US" sz="2300" b="1" dirty="0" smtClean="0">
                <a:solidFill>
                  <a:srgbClr val="FF0000"/>
                </a:solidFill>
              </a:rPr>
              <a:t> ý </a:t>
            </a:r>
            <a:r>
              <a:rPr lang="en-US" sz="2300" b="1" dirty="0" err="1" smtClean="0">
                <a:solidFill>
                  <a:srgbClr val="FF0000"/>
                </a:solidFill>
              </a:rPr>
              <a:t>tìm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hiểu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bài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hoặc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học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thuộc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câu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trả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lời</a:t>
            </a:r>
            <a:r>
              <a:rPr lang="en-US" sz="2300" b="1" dirty="0" smtClean="0">
                <a:solidFill>
                  <a:srgbClr val="FF0000"/>
                </a:solidFill>
              </a:rPr>
              <a:t>, </a:t>
            </a:r>
            <a:r>
              <a:rPr lang="en-US" sz="2300" b="1" dirty="0" err="1" smtClean="0">
                <a:solidFill>
                  <a:srgbClr val="FF0000"/>
                </a:solidFill>
              </a:rPr>
              <a:t>đại</a:t>
            </a:r>
            <a:r>
              <a:rPr lang="en-US" sz="2300" b="1" dirty="0" smtClean="0">
                <a:solidFill>
                  <a:srgbClr val="FF0000"/>
                </a:solidFill>
              </a:rPr>
              <a:t> ý </a:t>
            </a:r>
            <a:r>
              <a:rPr lang="en-US" sz="2300" b="1" dirty="0" err="1" smtClean="0">
                <a:solidFill>
                  <a:srgbClr val="FF0000"/>
                </a:solidFill>
              </a:rPr>
              <a:t>của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văn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</a:rPr>
              <a:t>bản</a:t>
            </a:r>
            <a:r>
              <a:rPr lang="en-US" sz="2300" b="1" dirty="0" smtClean="0">
                <a:solidFill>
                  <a:srgbClr val="0000FF"/>
                </a:solidFill>
              </a:rPr>
              <a:t>.</a:t>
            </a:r>
          </a:p>
          <a:p>
            <a:pPr marL="0" indent="0" algn="just">
              <a:buFontTx/>
              <a:buNone/>
              <a:defRPr/>
            </a:pPr>
            <a:r>
              <a:rPr lang="en-US" sz="2300" b="1" dirty="0" smtClean="0">
                <a:solidFill>
                  <a:srgbClr val="0000FF"/>
                </a:solidFill>
              </a:rPr>
              <a:t>      - </a:t>
            </a:r>
            <a:r>
              <a:rPr lang="en-US" sz="2300" b="1" dirty="0" err="1" smtClean="0">
                <a:solidFill>
                  <a:srgbClr val="0000FF"/>
                </a:solidFill>
              </a:rPr>
              <a:t>Thông</a:t>
            </a:r>
            <a:r>
              <a:rPr lang="en-US" sz="2300" b="1" dirty="0" smtClean="0">
                <a:solidFill>
                  <a:srgbClr val="0000FF"/>
                </a:solidFill>
              </a:rPr>
              <a:t> qua </a:t>
            </a:r>
            <a:r>
              <a:rPr lang="en-US" sz="2300" b="1" dirty="0" err="1" smtClean="0">
                <a:solidFill>
                  <a:srgbClr val="0000FF"/>
                </a:solidFill>
              </a:rPr>
              <a:t>các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câu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hỏi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hướng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dẫn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tìm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hiểu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bài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của</a:t>
            </a:r>
            <a:r>
              <a:rPr lang="en-US" sz="2300" b="1" dirty="0" smtClean="0">
                <a:solidFill>
                  <a:srgbClr val="0000FF"/>
                </a:solidFill>
              </a:rPr>
              <a:t>   </a:t>
            </a:r>
          </a:p>
          <a:p>
            <a:pPr marL="0" indent="0" algn="just">
              <a:buFontTx/>
              <a:buNone/>
              <a:defRPr/>
            </a:pPr>
            <a:r>
              <a:rPr lang="en-US" sz="2300" b="1" dirty="0">
                <a:solidFill>
                  <a:srgbClr val="0000FF"/>
                </a:solidFill>
              </a:rPr>
              <a:t> </a:t>
            </a:r>
            <a:r>
              <a:rPr lang="en-US" sz="2300" b="1" dirty="0" smtClean="0">
                <a:solidFill>
                  <a:srgbClr val="0000FF"/>
                </a:solidFill>
              </a:rPr>
              <a:t>    </a:t>
            </a:r>
            <a:r>
              <a:rPr lang="en-US" sz="2300" b="1" dirty="0" err="1" smtClean="0">
                <a:solidFill>
                  <a:srgbClr val="0000FF"/>
                </a:solidFill>
              </a:rPr>
              <a:t>giáo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viên</a:t>
            </a:r>
            <a:r>
              <a:rPr lang="en-US" sz="2300" b="1" dirty="0" smtClean="0">
                <a:solidFill>
                  <a:srgbClr val="0000FF"/>
                </a:solidFill>
              </a:rPr>
              <a:t>, </a:t>
            </a:r>
            <a:r>
              <a:rPr lang="en-US" sz="2300" b="1" dirty="0" err="1" smtClean="0">
                <a:solidFill>
                  <a:srgbClr val="0000FF"/>
                </a:solidFill>
              </a:rPr>
              <a:t>kĩ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năng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đọc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hiểu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được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dạy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và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phát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triển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dần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</a:p>
          <a:p>
            <a:pPr marL="0" indent="0" algn="just">
              <a:buFontTx/>
              <a:buNone/>
              <a:defRPr/>
            </a:pPr>
            <a:r>
              <a:rPr lang="en-US" sz="2300" b="1" dirty="0">
                <a:solidFill>
                  <a:srgbClr val="0000FF"/>
                </a:solidFill>
              </a:rPr>
              <a:t> </a:t>
            </a:r>
            <a:r>
              <a:rPr lang="en-US" sz="2300" b="1" dirty="0" smtClean="0">
                <a:solidFill>
                  <a:srgbClr val="0000FF"/>
                </a:solidFill>
              </a:rPr>
              <a:t>    </a:t>
            </a:r>
            <a:r>
              <a:rPr lang="en-US" sz="2300" b="1" dirty="0" err="1" smtClean="0">
                <a:solidFill>
                  <a:srgbClr val="0000FF"/>
                </a:solidFill>
              </a:rPr>
              <a:t>theo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từng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khối</a:t>
            </a:r>
            <a:r>
              <a:rPr lang="en-US" sz="2300" b="1" dirty="0" smtClean="0">
                <a:solidFill>
                  <a:srgbClr val="0000FF"/>
                </a:solidFill>
              </a:rPr>
              <a:t> </a:t>
            </a:r>
            <a:r>
              <a:rPr lang="en-US" sz="2300" b="1" dirty="0" err="1" smtClean="0">
                <a:solidFill>
                  <a:srgbClr val="0000FF"/>
                </a:solidFill>
              </a:rPr>
              <a:t>lớp</a:t>
            </a:r>
            <a:endParaRPr lang="en-US" sz="2300" dirty="0" smtClean="0">
              <a:solidFill>
                <a:srgbClr val="0000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6177" y="228600"/>
            <a:ext cx="8360623" cy="4770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11"/>
          <p:cNvSpPr txBox="1">
            <a:spLocks noChangeArrowheads="1"/>
          </p:cNvSpPr>
          <p:nvPr/>
        </p:nvSpPr>
        <p:spPr bwMode="auto">
          <a:xfrm>
            <a:off x="685800" y="1295400"/>
            <a:ext cx="78486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eaLnBrk="1" hangingPunct="1">
              <a:spcBef>
                <a:spcPct val="50000"/>
              </a:spcBef>
              <a:defRPr/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	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a)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Thực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hiện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lần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lượt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bước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sau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trong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thời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gian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nhanh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nhất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Char char="-"/>
              <a:defRPr/>
            </a:pP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Đọc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lướt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văn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bản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. </a:t>
            </a:r>
          </a:p>
          <a:p>
            <a:pPr eaLnBrk="1" hangingPunct="1">
              <a:spcBef>
                <a:spcPct val="50000"/>
              </a:spcBef>
              <a:buFontTx/>
              <a:buChar char="-"/>
              <a:defRPr/>
            </a:pP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Tìm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câu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chủ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đề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từng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đoạn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văn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  <a:buFontTx/>
              <a:buChar char="-"/>
              <a:defRPr/>
            </a:pP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Gạch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dưới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từ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/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từ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trung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tâm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  <a:endParaRPr lang="en-US" sz="3000" b="1" dirty="0" smtClean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97758" y="152400"/>
            <a:ext cx="7348487" cy="8925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thác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endParaRPr lang="en-US" sz="2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63860"/>
            <a:ext cx="8534400" cy="6694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1/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say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sưa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hót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rướn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còng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chụp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bướm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bay qua.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bọn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lính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tráng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súng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gươm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tua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tủa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225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50" dirty="0">
                <a:latin typeface="Times New Roman" pitchFamily="18" charset="0"/>
                <a:cs typeface="Times New Roman" pitchFamily="18" charset="0"/>
              </a:rPr>
            </a:br>
            <a:r>
              <a:rPr lang="en-US" sz="225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tù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lùa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hầm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đón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giọt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nỗi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sung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sướng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thầm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Ngót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nhốt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kín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roi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vọt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thèm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thèm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thèm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khao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khát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tầm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225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50" dirty="0">
                <a:latin typeface="Times New Roman" pitchFamily="18" charset="0"/>
                <a:cs typeface="Times New Roman" pitchFamily="18" charset="0"/>
              </a:rPr>
            </a:b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3/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Dậu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nữ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nhan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gái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Lim,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Ðình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Cẫm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 smtClean="0"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băng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tuyết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sưu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bạc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điêu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khinh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bỉ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ném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bạc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dâm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ô.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cưỡng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hiếp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cương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chống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thoát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Ðạo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kiên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trinh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hoen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ố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bọn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lung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45976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1"/>
          <p:cNvSpPr txBox="1">
            <a:spLocks noChangeArrowheads="1"/>
          </p:cNvSpPr>
          <p:nvPr/>
        </p:nvSpPr>
        <p:spPr bwMode="auto">
          <a:xfrm>
            <a:off x="457200" y="1295400"/>
            <a:ext cx="8001000" cy="298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* Khi dạy đọc hiểu, các câu hỏi tìm hiểu bài chính là gợi ý giúp học sinh chú ý đến các từ trung tâm, câu chủ đề, các từ ngữ quan trọng cần chú ý để nắm ý chính của bài.</a:t>
            </a:r>
          </a:p>
          <a:p>
            <a:pPr eaLnBrk="1" hangingPunct="1">
              <a:spcBef>
                <a:spcPct val="50000"/>
              </a:spcBef>
            </a:pPr>
            <a:endParaRPr lang="en-US" sz="2800" b="1">
              <a:solidFill>
                <a:srgbClr val="0000FF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97758" y="152400"/>
            <a:ext cx="7348487" cy="8925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thác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endParaRPr lang="en-US" sz="2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11"/>
          <p:cNvSpPr txBox="1">
            <a:spLocks noChangeArrowheads="1"/>
          </p:cNvSpPr>
          <p:nvPr/>
        </p:nvSpPr>
        <p:spPr bwMode="auto">
          <a:xfrm>
            <a:off x="685800" y="1295400"/>
            <a:ext cx="7848600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eaLnBrk="1" hangingPunct="1">
              <a:spcBef>
                <a:spcPct val="50000"/>
              </a:spcBef>
              <a:defRPr/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	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b)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Thực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hiện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lần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lượt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bước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sau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trong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thời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gian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nhanh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nhất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Char char="-"/>
              <a:defRPr/>
            </a:pP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Đọc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lướt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văn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bản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  <a:buFontTx/>
              <a:buChar char="-"/>
              <a:defRPr/>
            </a:pP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Tóm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tắt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thông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tin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đã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nắm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được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bằng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sơ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đồ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 sz="28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  <a:defRPr/>
            </a:pPr>
            <a:endParaRPr lang="en-US" sz="2800" b="1" dirty="0" smtClean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97758" y="152400"/>
            <a:ext cx="7348487" cy="8925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thác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endParaRPr lang="en-US" sz="2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2618</TotalTime>
  <Words>1148</Words>
  <Application>Microsoft Office PowerPoint</Application>
  <PresentationFormat>On-screen Show (4:3)</PresentationFormat>
  <Paragraphs>127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1_Default Design</vt:lpstr>
      <vt:lpstr>ỦY BAN NHÂN DÂN QUẬN 10 PHÒNG GIÁO DỤC VÀ ĐÀO TẠO QUẬN 10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Một số gợi ý giúp phát triển kĩ năng đọc hiểu cho học sinh.</vt:lpstr>
      <vt:lpstr>Nghỉ giải lao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PHONG VU COMPUTER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PHONG VU</dc:creator>
  <cp:lastModifiedBy>admin</cp:lastModifiedBy>
  <cp:revision>425</cp:revision>
  <cp:lastPrinted>2016-03-07T07:39:15Z</cp:lastPrinted>
  <dcterms:created xsi:type="dcterms:W3CDTF">2009-06-09T17:28:45Z</dcterms:created>
  <dcterms:modified xsi:type="dcterms:W3CDTF">2016-04-21T02:25:32Z</dcterms:modified>
</cp:coreProperties>
</file>